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1" r:id="rId10"/>
    <p:sldId id="266" r:id="rId11"/>
    <p:sldId id="268" r:id="rId12"/>
    <p:sldId id="272" r:id="rId13"/>
    <p:sldId id="273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048B0-449B-0C21-5348-1C06CA81C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E5D0A-8493-2ABD-6233-CDFD733D2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3D6F9-BCD3-8CEC-5DA9-70963DD2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C341F-930D-8BF5-D1FE-921641E1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C6873-2E61-951B-31F9-03F43B5F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0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964F6-156F-96DC-D761-AAD09981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36C352-6D6C-61DE-C9CF-FFA7711F5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169B4-9A18-DC1D-077A-08BA5007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5261F-A9E7-6A81-C964-B8748F1D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A4C30-1D89-5D6E-7B0C-AC27DC8E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9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0CB04D-49C7-296E-6B4E-2C9E59B43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958885-ECE8-E9C6-F55E-E5FE2F5D4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7679A-F32B-A248-8129-76B5FBF59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B872E-6B86-1CF4-2725-E2FC6FE49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6965FE-141B-4916-E4B5-3961CF75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3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31C96-A153-23F7-9DCA-28BA8FDB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04F488-6E43-1DD1-ABF8-48CB9618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99B85-8F65-171A-9E60-C0FC8715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40B0C-A5FF-B41F-6C57-0BB7C84D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5EFD2-4A2A-F16D-B3A3-BE2EA0F4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3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B8F21-A425-E6E9-F196-0F4B56C0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C22AAC-BAB5-E810-C79D-B4D78210E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CEAFD-608C-FC27-52A1-3C59D323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0DF98C-2304-5FC7-EC02-FCB1C0F7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F926C-1127-CD23-9116-B4B20FD3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34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CFBFC-B239-01F9-2900-AA28BB0E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ED81FC-E99D-FF41-FAA2-DDE92AB60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52E369-96D6-761E-C8AB-ABD4A1436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3C0AE-FBAB-FE71-FA8D-65C9AF0D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3BC3F1-2A57-E65F-8610-9C729818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DF457-CD57-2CA3-EF90-797331BF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1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29A1A-A615-8F3B-C44E-58499111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9AC10F-D38D-C764-6A00-594F8C25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3EC43B-AA6C-C2DE-9174-C0A4860F0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43959-BFEA-A2E1-1EEC-A784E58D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8308FD-B46D-C07F-985D-37F622EE6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EE3BD2-95EC-DABE-9C75-E2CFBD05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BF2610-CE72-431E-17FC-811CC4E7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49B470-A513-AFF3-D9C8-33786F2D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08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33E0B-07AB-A089-85DD-AE6FD69C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313FF0-1196-495F-A33D-58AE4086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C6B11D-194B-CFBC-99E8-B403414E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5A0498-799C-35F5-D687-AFF89F97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4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8E46BA-0AA4-AB68-3929-CB69233A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C4173A-AFBF-C715-3F89-FEB640BED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166E6-BB4C-9010-D559-A9071344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DABC4-41A4-CB46-A613-08B03BB2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78C00B-5C4A-88AB-E274-BFA873D69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39D95A-4084-26A8-5A37-C8E0B3F96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D84C31-C0AE-58C9-BA42-3D03069A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E6934A-611D-1658-0E96-2587B82F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0CD039-FF18-2828-874D-750C260D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9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A859-4235-F62D-4175-6CD9C1D1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C27E6-F1C2-94D0-510E-6438437DA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0AFA81-3318-BC42-670C-32C8827F5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319FC-700A-09C2-B5D5-6660FB46A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857EAB-C879-E08F-5762-CCEE723F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410991-91CD-1CAC-2A66-6A974F7B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3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6DE4C7-0E8F-465F-5034-0421A646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CD1035-75B5-C6C6-A3A5-16E788FC1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EC66D-4B1E-6FA7-30F7-0513AB502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43CFF-9DCB-C5BC-FD55-E31719D45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380C7-037E-83A0-D030-EA701F26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9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25FCF3-96C2-9DFF-DA8E-9795F0FB8CA2}"/>
              </a:ext>
            </a:extLst>
          </p:cNvPr>
          <p:cNvSpPr txBox="1"/>
          <p:nvPr/>
        </p:nvSpPr>
        <p:spPr>
          <a:xfrm>
            <a:off x="2583660" y="1905506"/>
            <a:ext cx="70246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FF0000"/>
                </a:solidFill>
                <a:latin typeface="Arial Black" panose="020B0A04020102020204" pitchFamily="34" charset="0"/>
              </a:rPr>
              <a:t>MONSTER</a:t>
            </a:r>
          </a:p>
          <a:p>
            <a:pPr algn="ctr"/>
            <a:r>
              <a:rPr lang="en-US" altLang="ko-KR" sz="9600" b="1" dirty="0">
                <a:latin typeface="Arial Black" panose="020B0A04020102020204" pitchFamily="34" charset="0"/>
              </a:rPr>
              <a:t>VILLAGE</a:t>
            </a:r>
            <a:endParaRPr lang="ko-KR" altLang="en-US" sz="9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8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F060FF-D086-1908-32C6-65EA5763F8AA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80DA4-D0F6-C5D8-D03F-8F39A7F18304}"/>
              </a:ext>
            </a:extLst>
          </p:cNvPr>
          <p:cNvSpPr txBox="1"/>
          <p:nvPr/>
        </p:nvSpPr>
        <p:spPr>
          <a:xfrm>
            <a:off x="11516815" y="27699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77830-4923-E94B-322A-7F9FD69C4060}"/>
              </a:ext>
            </a:extLst>
          </p:cNvPr>
          <p:cNvSpPr txBox="1"/>
          <p:nvPr/>
        </p:nvSpPr>
        <p:spPr>
          <a:xfrm>
            <a:off x="-2" y="1"/>
            <a:ext cx="214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46DC8-6EEF-139F-1604-1A4FC58369F1}"/>
              </a:ext>
            </a:extLst>
          </p:cNvPr>
          <p:cNvSpPr/>
          <p:nvPr/>
        </p:nvSpPr>
        <p:spPr>
          <a:xfrm>
            <a:off x="314034" y="701964"/>
            <a:ext cx="1514764" cy="2863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특성 시스템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B89D16-F96E-E706-67ED-DB417AE25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1" y="1420003"/>
            <a:ext cx="5228253" cy="2756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6433D3-EFD1-1725-C83A-ABFF9199A537}"/>
              </a:ext>
            </a:extLst>
          </p:cNvPr>
          <p:cNvSpPr/>
          <p:nvPr/>
        </p:nvSpPr>
        <p:spPr>
          <a:xfrm>
            <a:off x="4117250" y="5011947"/>
            <a:ext cx="3957499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재화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사용하여 올릴 수 있는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캐릭터의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성능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향상시킬 수 있다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67E96-89F9-5351-9947-C1B82BFDB11C}"/>
              </a:ext>
            </a:extLst>
          </p:cNvPr>
          <p:cNvSpPr txBox="1"/>
          <p:nvPr/>
        </p:nvSpPr>
        <p:spPr>
          <a:xfrm>
            <a:off x="3817781" y="4176719"/>
            <a:ext cx="20617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-Regular"/>
              </a:rPr>
              <a:t>창세기전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SDGothicNeo-Regular"/>
              </a:rPr>
              <a:t>: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SDGothicNeo-Regular"/>
              </a:rPr>
              <a:t>안타리아의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-Regular"/>
              </a:rPr>
              <a:t> 전쟁</a:t>
            </a:r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0417B2-A44C-311C-E79B-5C6563586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09" y="1420003"/>
            <a:ext cx="5228253" cy="27567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636DBA-F801-9544-7A9E-FD2F83E526D4}"/>
              </a:ext>
            </a:extLst>
          </p:cNvPr>
          <p:cNvSpPr txBox="1"/>
          <p:nvPr/>
        </p:nvSpPr>
        <p:spPr>
          <a:xfrm>
            <a:off x="10012029" y="4172155"/>
            <a:ext cx="1742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-Regular"/>
              </a:rPr>
              <a:t>뱀파이어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SDGothicNeo-Regular"/>
              </a:rPr>
              <a:t>서바이버즈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83422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F9A8CA1-A19E-8EDE-E591-E16EABE0D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06" y="1420003"/>
            <a:ext cx="5219105" cy="2756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C54A0F-2CC9-F736-8243-06ECD99D4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1" y="1425824"/>
            <a:ext cx="5219105" cy="27450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F060FF-D086-1908-32C6-65EA5763F8AA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80DA4-D0F6-C5D8-D03F-8F39A7F18304}"/>
              </a:ext>
            </a:extLst>
          </p:cNvPr>
          <p:cNvSpPr txBox="1"/>
          <p:nvPr/>
        </p:nvSpPr>
        <p:spPr>
          <a:xfrm>
            <a:off x="11516815" y="27699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77830-4923-E94B-322A-7F9FD69C4060}"/>
              </a:ext>
            </a:extLst>
          </p:cNvPr>
          <p:cNvSpPr txBox="1"/>
          <p:nvPr/>
        </p:nvSpPr>
        <p:spPr>
          <a:xfrm>
            <a:off x="-2" y="1"/>
            <a:ext cx="214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46DC8-6EEF-139F-1604-1A4FC58369F1}"/>
              </a:ext>
            </a:extLst>
          </p:cNvPr>
          <p:cNvSpPr/>
          <p:nvPr/>
        </p:nvSpPr>
        <p:spPr>
          <a:xfrm>
            <a:off x="314034" y="701964"/>
            <a:ext cx="1514764" cy="2863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스킬 편성 시스템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6433D3-EFD1-1725-C83A-ABFF9199A537}"/>
              </a:ext>
            </a:extLst>
          </p:cNvPr>
          <p:cNvSpPr/>
          <p:nvPr/>
        </p:nvSpPr>
        <p:spPr>
          <a:xfrm>
            <a:off x="4117250" y="5011947"/>
            <a:ext cx="3957499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스킬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편성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하여 게임 내에서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 수 있다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코스트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있어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편성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제한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있다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67E96-89F9-5351-9947-C1B82BFDB11C}"/>
              </a:ext>
            </a:extLst>
          </p:cNvPr>
          <p:cNvSpPr txBox="1"/>
          <p:nvPr/>
        </p:nvSpPr>
        <p:spPr>
          <a:xfrm>
            <a:off x="4612403" y="4130498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원소첨탑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636DBA-F801-9544-7A9E-FD2F83E526D4}"/>
              </a:ext>
            </a:extLst>
          </p:cNvPr>
          <p:cNvSpPr txBox="1"/>
          <p:nvPr/>
        </p:nvSpPr>
        <p:spPr>
          <a:xfrm>
            <a:off x="10372539" y="4142287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SDGothicNeo-Regular"/>
              </a:rPr>
              <a:t>블레스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-Regular"/>
              </a:rPr>
              <a:t> 모바일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05813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F060FF-D086-1908-32C6-65EA5763F8AA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80DA4-D0F6-C5D8-D03F-8F39A7F18304}"/>
              </a:ext>
            </a:extLst>
          </p:cNvPr>
          <p:cNvSpPr txBox="1"/>
          <p:nvPr/>
        </p:nvSpPr>
        <p:spPr>
          <a:xfrm>
            <a:off x="11516815" y="27699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77830-4923-E94B-322A-7F9FD69C4060}"/>
              </a:ext>
            </a:extLst>
          </p:cNvPr>
          <p:cNvSpPr txBox="1"/>
          <p:nvPr/>
        </p:nvSpPr>
        <p:spPr>
          <a:xfrm>
            <a:off x="-2" y="1"/>
            <a:ext cx="214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46DC8-6EEF-139F-1604-1A4FC58369F1}"/>
              </a:ext>
            </a:extLst>
          </p:cNvPr>
          <p:cNvSpPr/>
          <p:nvPr/>
        </p:nvSpPr>
        <p:spPr>
          <a:xfrm>
            <a:off x="314034" y="701964"/>
            <a:ext cx="1514764" cy="2863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시너지 스킬 시스템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6433D3-EFD1-1725-C83A-ABFF9199A537}"/>
              </a:ext>
            </a:extLst>
          </p:cNvPr>
          <p:cNvSpPr/>
          <p:nvPr/>
        </p:nvSpPr>
        <p:spPr>
          <a:xfrm>
            <a:off x="4117250" y="5011947"/>
            <a:ext cx="3957499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특정 스킬 </a:t>
            </a:r>
            <a:r>
              <a:rPr lang="en-US" altLang="ko-KR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연속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했을 경우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새로운 스킬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발동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한다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81C90-1C8A-6E67-F4AF-815A30ED0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22" y="1810376"/>
            <a:ext cx="1714500" cy="2190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0CD009-CABF-A441-D504-3AAFC3FE9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49" y="1810376"/>
            <a:ext cx="2116859" cy="2190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94DEE9-40DB-6610-0D39-FBCDA01E3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15" y="1262833"/>
            <a:ext cx="3044230" cy="3285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59FA2274-9EB1-168F-E31C-E593804EB6DB}"/>
              </a:ext>
            </a:extLst>
          </p:cNvPr>
          <p:cNvSpPr/>
          <p:nvPr/>
        </p:nvSpPr>
        <p:spPr>
          <a:xfrm>
            <a:off x="3559751" y="2613363"/>
            <a:ext cx="506268" cy="584775"/>
          </a:xfrm>
          <a:prstGeom prst="mathPlus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9961EE-096B-EA7D-4023-5F7967BD1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37" y="1105480"/>
            <a:ext cx="1207121" cy="13231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07BCCB-47BB-695B-6F8A-88C3305B1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206" y="2012398"/>
            <a:ext cx="703117" cy="15883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6AE3AE-0008-8384-234B-67E119E95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00622" y="2129522"/>
            <a:ext cx="703118" cy="1588369"/>
          </a:xfrm>
          <a:prstGeom prst="rect">
            <a:avLst/>
          </a:prstGeom>
        </p:spPr>
      </p:pic>
      <p:sp>
        <p:nvSpPr>
          <p:cNvPr id="24" name="같음 기호 23">
            <a:extLst>
              <a:ext uri="{FF2B5EF4-FFF2-40B4-BE49-F238E27FC236}">
                <a16:creationId xmlns:a16="http://schemas.microsoft.com/office/drawing/2014/main" id="{8D77A299-2146-A3ED-D50A-EEDDE7A080B7}"/>
              </a:ext>
            </a:extLst>
          </p:cNvPr>
          <p:cNvSpPr/>
          <p:nvPr/>
        </p:nvSpPr>
        <p:spPr>
          <a:xfrm>
            <a:off x="6515685" y="2613362"/>
            <a:ext cx="714952" cy="584775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51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1D960E9-2BAC-B9A3-93CC-10DBE900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05" y="1420003"/>
            <a:ext cx="5219105" cy="27567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D877C5-9DCA-7106-5787-BD87F704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89" y="1421150"/>
            <a:ext cx="5219105" cy="30328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F060FF-D086-1908-32C6-65EA5763F8AA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80DA4-D0F6-C5D8-D03F-8F39A7F18304}"/>
              </a:ext>
            </a:extLst>
          </p:cNvPr>
          <p:cNvSpPr txBox="1"/>
          <p:nvPr/>
        </p:nvSpPr>
        <p:spPr>
          <a:xfrm>
            <a:off x="11516815" y="27699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77830-4923-E94B-322A-7F9FD69C4060}"/>
              </a:ext>
            </a:extLst>
          </p:cNvPr>
          <p:cNvSpPr txBox="1"/>
          <p:nvPr/>
        </p:nvSpPr>
        <p:spPr>
          <a:xfrm>
            <a:off x="-2" y="1"/>
            <a:ext cx="214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46DC8-6EEF-139F-1604-1A4FC58369F1}"/>
              </a:ext>
            </a:extLst>
          </p:cNvPr>
          <p:cNvSpPr/>
          <p:nvPr/>
        </p:nvSpPr>
        <p:spPr>
          <a:xfrm>
            <a:off x="314034" y="701964"/>
            <a:ext cx="1514764" cy="2863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스킬 강화 시스템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6433D3-EFD1-1725-C83A-ABFF9199A537}"/>
              </a:ext>
            </a:extLst>
          </p:cNvPr>
          <p:cNvSpPr/>
          <p:nvPr/>
        </p:nvSpPr>
        <p:spPr>
          <a:xfrm>
            <a:off x="4126486" y="5011947"/>
            <a:ext cx="3957499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스킬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강화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여타 </a:t>
            </a:r>
            <a:r>
              <a:rPr lang="ko-KR" altLang="en-US" sz="14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뱀서라이크</a:t>
            </a:r>
            <a:r>
              <a:rPr lang="ko-KR" altLang="en-US" sz="14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다른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방식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스킬 사용 횟수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충족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하면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강화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된다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67E96-89F9-5351-9947-C1B82BFDB11C}"/>
              </a:ext>
            </a:extLst>
          </p:cNvPr>
          <p:cNvSpPr txBox="1"/>
          <p:nvPr/>
        </p:nvSpPr>
        <p:spPr>
          <a:xfrm>
            <a:off x="4658585" y="4453986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탕탕특공대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636DBA-F801-9544-7A9E-FD2F83E526D4}"/>
              </a:ext>
            </a:extLst>
          </p:cNvPr>
          <p:cNvSpPr txBox="1"/>
          <p:nvPr/>
        </p:nvSpPr>
        <p:spPr>
          <a:xfrm>
            <a:off x="10003085" y="4151068"/>
            <a:ext cx="1742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SDGothicNeo-Regular"/>
              </a:rPr>
              <a:t>뱀파이어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SDGothicNeo-Regular"/>
              </a:rPr>
              <a:t>서바이버즈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124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F060FF-D086-1908-32C6-65EA5763F8AA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80DA4-D0F6-C5D8-D03F-8F39A7F18304}"/>
              </a:ext>
            </a:extLst>
          </p:cNvPr>
          <p:cNvSpPr txBox="1"/>
          <p:nvPr/>
        </p:nvSpPr>
        <p:spPr>
          <a:xfrm>
            <a:off x="11741236" y="276998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77830-4923-E94B-322A-7F9FD69C4060}"/>
              </a:ext>
            </a:extLst>
          </p:cNvPr>
          <p:cNvSpPr txBox="1"/>
          <p:nvPr/>
        </p:nvSpPr>
        <p:spPr>
          <a:xfrm>
            <a:off x="-2" y="1"/>
            <a:ext cx="214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수익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FD7C9A-5874-C097-8BBA-1935115C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59" y="710758"/>
            <a:ext cx="4185487" cy="23741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E0BE7B-715F-3863-5792-14E679AE878A}"/>
              </a:ext>
            </a:extLst>
          </p:cNvPr>
          <p:cNvSpPr/>
          <p:nvPr/>
        </p:nvSpPr>
        <p:spPr>
          <a:xfrm>
            <a:off x="1624893" y="3210929"/>
            <a:ext cx="2798618" cy="3509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탕탕특공대</a:t>
            </a:r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보상형 광고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83D3E7-031F-5205-7566-21B79DF53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54" y="710758"/>
            <a:ext cx="5150182" cy="23784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69FE1C5-E87D-727D-30C7-8E6EF1B5067B}"/>
              </a:ext>
            </a:extLst>
          </p:cNvPr>
          <p:cNvSpPr/>
          <p:nvPr/>
        </p:nvSpPr>
        <p:spPr>
          <a:xfrm>
            <a:off x="7923381" y="3210929"/>
            <a:ext cx="2485528" cy="3509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</a:t>
            </a:r>
            <a:r>
              <a:rPr lang="en-US" altLang="ko-KR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나라 </a:t>
            </a:r>
            <a:r>
              <a:rPr lang="en-US" altLang="ko-KR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뽑기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D5111B-D731-52C9-4507-9956626B3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8" y="3878830"/>
            <a:ext cx="4267199" cy="24038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CFD797-DBAB-7DCE-B730-A632281B4836}"/>
              </a:ext>
            </a:extLst>
          </p:cNvPr>
          <p:cNvSpPr/>
          <p:nvPr/>
        </p:nvSpPr>
        <p:spPr>
          <a:xfrm>
            <a:off x="4413473" y="6379001"/>
            <a:ext cx="3365053" cy="3509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원신 </a:t>
            </a:r>
            <a:r>
              <a:rPr lang="en-US" altLang="ko-KR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패키지 상품 및 유료 재화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27E9CF-3FA8-A4F3-3632-891ECB924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054" y="3878830"/>
            <a:ext cx="4267199" cy="24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3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F1B65E4-71A7-2DD6-4C4A-77BC0C6E023B}"/>
              </a:ext>
            </a:extLst>
          </p:cNvPr>
          <p:cNvSpPr/>
          <p:nvPr/>
        </p:nvSpPr>
        <p:spPr>
          <a:xfrm>
            <a:off x="5286893" y="1490321"/>
            <a:ext cx="1995055" cy="378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A61B5E-BAA4-75E4-64B4-379F91E80E0C}"/>
              </a:ext>
            </a:extLst>
          </p:cNvPr>
          <p:cNvSpPr/>
          <p:nvPr/>
        </p:nvSpPr>
        <p:spPr>
          <a:xfrm>
            <a:off x="8667404" y="1490320"/>
            <a:ext cx="1995054" cy="378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설명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A89E42-4B96-F9C8-D368-6D5ADE09E03B}"/>
              </a:ext>
            </a:extLst>
          </p:cNvPr>
          <p:cNvSpPr/>
          <p:nvPr/>
        </p:nvSpPr>
        <p:spPr>
          <a:xfrm>
            <a:off x="5129871" y="4450926"/>
            <a:ext cx="2309092" cy="378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D6AEB-E60E-FF38-1A94-9AFBAA04119F}"/>
              </a:ext>
            </a:extLst>
          </p:cNvPr>
          <p:cNvSpPr txBox="1"/>
          <p:nvPr/>
        </p:nvSpPr>
        <p:spPr>
          <a:xfrm>
            <a:off x="5689543" y="20186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5707-D7B9-895A-372E-5CBA2A42FE5B}"/>
              </a:ext>
            </a:extLst>
          </p:cNvPr>
          <p:cNvSpPr txBox="1"/>
          <p:nvPr/>
        </p:nvSpPr>
        <p:spPr>
          <a:xfrm>
            <a:off x="5689543" y="24163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19D03-9E1D-C72D-BC00-C8D5CAC51194}"/>
              </a:ext>
            </a:extLst>
          </p:cNvPr>
          <p:cNvSpPr txBox="1"/>
          <p:nvPr/>
        </p:nvSpPr>
        <p:spPr>
          <a:xfrm>
            <a:off x="5689543" y="281258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A5995-B847-E005-6B22-8834F5FD3AB0}"/>
              </a:ext>
            </a:extLst>
          </p:cNvPr>
          <p:cNvSpPr txBox="1"/>
          <p:nvPr/>
        </p:nvSpPr>
        <p:spPr>
          <a:xfrm>
            <a:off x="5730419" y="32041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E144A-5F54-1325-4EDE-FE9ADD8C5491}"/>
              </a:ext>
            </a:extLst>
          </p:cNvPr>
          <p:cNvSpPr txBox="1"/>
          <p:nvPr/>
        </p:nvSpPr>
        <p:spPr>
          <a:xfrm>
            <a:off x="9070055" y="202708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방식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ED8E6-0EF2-0EB0-385B-5F1AAE38153A}"/>
              </a:ext>
            </a:extLst>
          </p:cNvPr>
          <p:cNvSpPr txBox="1"/>
          <p:nvPr/>
        </p:nvSpPr>
        <p:spPr>
          <a:xfrm>
            <a:off x="8946238" y="2424784"/>
            <a:ext cx="143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 방식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48BC94-C46D-C606-FD1D-1E009D3C7274}"/>
              </a:ext>
            </a:extLst>
          </p:cNvPr>
          <p:cNvSpPr txBox="1"/>
          <p:nvPr/>
        </p:nvSpPr>
        <p:spPr>
          <a:xfrm>
            <a:off x="5845835" y="4984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시스템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ECAF18-77B6-F02A-C75A-2F5BB7647683}"/>
              </a:ext>
            </a:extLst>
          </p:cNvPr>
          <p:cNvSpPr/>
          <p:nvPr/>
        </p:nvSpPr>
        <p:spPr>
          <a:xfrm>
            <a:off x="8667403" y="4432457"/>
            <a:ext cx="1995055" cy="378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 구조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5FF0D-68D2-B8C9-BB0E-8F217877652B}"/>
              </a:ext>
            </a:extLst>
          </p:cNvPr>
          <p:cNvSpPr txBox="1"/>
          <p:nvPr/>
        </p:nvSpPr>
        <p:spPr>
          <a:xfrm>
            <a:off x="9399472" y="496578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BM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DC897-2388-8AC6-494F-674420E8BF12}"/>
              </a:ext>
            </a:extLst>
          </p:cNvPr>
          <p:cNvSpPr txBox="1"/>
          <p:nvPr/>
        </p:nvSpPr>
        <p:spPr>
          <a:xfrm>
            <a:off x="1237672" y="2921168"/>
            <a:ext cx="251633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rial Black" panose="020B0A04020102020204" pitchFamily="34" charset="0"/>
              </a:rPr>
              <a:t>Index</a:t>
            </a:r>
            <a:endParaRPr lang="ko-KR" altLang="en-US" sz="6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37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18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8245384" y="27612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9281359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컨셉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7E5FB-54EC-257F-5D0C-C9AE5B67CC28}"/>
              </a:ext>
            </a:extLst>
          </p:cNvPr>
          <p:cNvSpPr txBox="1"/>
          <p:nvPr/>
        </p:nvSpPr>
        <p:spPr>
          <a:xfrm>
            <a:off x="11353309" y="27438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시놉시스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F17DF-95B6-70AB-A859-F22FF41EE10C}"/>
              </a:ext>
            </a:extLst>
          </p:cNvPr>
          <p:cNvSpPr txBox="1"/>
          <p:nvPr/>
        </p:nvSpPr>
        <p:spPr>
          <a:xfrm>
            <a:off x="10317334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E0B8F6-E9DD-1F8D-0150-0CC08514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32" y="3156954"/>
            <a:ext cx="3577441" cy="2065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EB1BDE-CE41-F889-738D-4F69A48FE791}"/>
              </a:ext>
            </a:extLst>
          </p:cNvPr>
          <p:cNvSpPr txBox="1"/>
          <p:nvPr/>
        </p:nvSpPr>
        <p:spPr>
          <a:xfrm>
            <a:off x="3843261" y="939031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몬스터 빌리지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(Monster Village)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EC372-8D89-1A3E-CE95-94BAF82085DD}"/>
              </a:ext>
            </a:extLst>
          </p:cNvPr>
          <p:cNvSpPr txBox="1"/>
          <p:nvPr/>
        </p:nvSpPr>
        <p:spPr>
          <a:xfrm>
            <a:off x="3222407" y="1437439"/>
            <a:ext cx="572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수많은 몬스터의 습격에 맞서는 마법사의 이야기입니다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81ED6E-DA51-F326-FC92-19DF53C4CFFC}"/>
              </a:ext>
            </a:extLst>
          </p:cNvPr>
          <p:cNvSpPr/>
          <p:nvPr/>
        </p:nvSpPr>
        <p:spPr>
          <a:xfrm>
            <a:off x="2375262" y="2069406"/>
            <a:ext cx="1801091" cy="5847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모바일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3A5AD99-9AE8-3683-CA6F-556D35134158}"/>
              </a:ext>
            </a:extLst>
          </p:cNvPr>
          <p:cNvSpPr/>
          <p:nvPr/>
        </p:nvSpPr>
        <p:spPr>
          <a:xfrm>
            <a:off x="4392649" y="2069407"/>
            <a:ext cx="3394364" cy="5847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장르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액션 캐주얼 핵 앤 슬래시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C61ADF7-1CC9-18ED-4CC6-847F473F953A}"/>
              </a:ext>
            </a:extLst>
          </p:cNvPr>
          <p:cNvSpPr/>
          <p:nvPr/>
        </p:nvSpPr>
        <p:spPr>
          <a:xfrm>
            <a:off x="8015649" y="2069405"/>
            <a:ext cx="1958110" cy="5847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대상층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10~20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4809E6C-3C23-3E9D-EDB5-317738141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28" y="3156954"/>
            <a:ext cx="3577441" cy="2070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556951-A122-9821-FC91-3DEC884ECBE4}"/>
              </a:ext>
            </a:extLst>
          </p:cNvPr>
          <p:cNvSpPr/>
          <p:nvPr/>
        </p:nvSpPr>
        <p:spPr>
          <a:xfrm>
            <a:off x="2907912" y="5446274"/>
            <a:ext cx="6354618" cy="868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뱀서라이크</a:t>
            </a:r>
            <a:r>
              <a:rPr lang="ko-KR" altLang="en-US" dirty="0" err="1">
                <a:solidFill>
                  <a:schemeClr val="tx1"/>
                </a:solidFill>
              </a:rPr>
              <a:t>라는</a:t>
            </a:r>
            <a:r>
              <a:rPr lang="ko-KR" altLang="en-US" dirty="0">
                <a:solidFill>
                  <a:schemeClr val="tx1"/>
                </a:solidFill>
              </a:rPr>
              <a:t> 신조어를 만든 </a:t>
            </a:r>
            <a:r>
              <a:rPr lang="ko-KR" altLang="en-US" b="1" dirty="0">
                <a:solidFill>
                  <a:schemeClr val="tx1"/>
                </a:solidFill>
              </a:rPr>
              <a:t>뱀파이어 </a:t>
            </a:r>
            <a:r>
              <a:rPr lang="ko-KR" altLang="en-US" b="1" dirty="0" err="1">
                <a:solidFill>
                  <a:schemeClr val="tx1"/>
                </a:solidFill>
              </a:rPr>
              <a:t>서바이버즈</a:t>
            </a:r>
            <a:r>
              <a:rPr lang="ko-KR" altLang="en-US" dirty="0" err="1">
                <a:solidFill>
                  <a:schemeClr val="tx1"/>
                </a:solidFill>
              </a:rPr>
              <a:t>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비슷한 장르로 큰 성과를 낸 </a:t>
            </a:r>
            <a:r>
              <a:rPr lang="ko-KR" altLang="en-US" b="1" dirty="0" err="1">
                <a:solidFill>
                  <a:schemeClr val="tx1"/>
                </a:solidFill>
              </a:rPr>
              <a:t>탕탕특공대</a:t>
            </a:r>
            <a:r>
              <a:rPr lang="ko-KR" altLang="en-US" dirty="0" err="1">
                <a:solidFill>
                  <a:schemeClr val="tx1"/>
                </a:solidFill>
              </a:rPr>
              <a:t>를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모티브</a:t>
            </a:r>
            <a:r>
              <a:rPr lang="ko-KR" altLang="en-US" dirty="0">
                <a:solidFill>
                  <a:schemeClr val="tx1"/>
                </a:solidFill>
              </a:rPr>
              <a:t>로 하였다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18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8245384" y="27612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9281359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컨셉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7E5FB-54EC-257F-5D0C-C9AE5B67CC28}"/>
              </a:ext>
            </a:extLst>
          </p:cNvPr>
          <p:cNvSpPr txBox="1"/>
          <p:nvPr/>
        </p:nvSpPr>
        <p:spPr>
          <a:xfrm>
            <a:off x="11353309" y="27438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시놉시스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F17DF-95B6-70AB-A859-F22FF41EE10C}"/>
              </a:ext>
            </a:extLst>
          </p:cNvPr>
          <p:cNvSpPr txBox="1"/>
          <p:nvPr/>
        </p:nvSpPr>
        <p:spPr>
          <a:xfrm>
            <a:off x="10317334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260D82-18C4-25FF-C441-B000B805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11" y="743170"/>
            <a:ext cx="3748484" cy="2346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B63960-2125-7554-9A6D-41F864DB5F3C}"/>
              </a:ext>
            </a:extLst>
          </p:cNvPr>
          <p:cNvSpPr/>
          <p:nvPr/>
        </p:nvSpPr>
        <p:spPr>
          <a:xfrm>
            <a:off x="2620612" y="3335665"/>
            <a:ext cx="1556281" cy="329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게임의 구조 및 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8E8F49-8F8C-03BF-2951-11A81B5C0243}"/>
              </a:ext>
            </a:extLst>
          </p:cNvPr>
          <p:cNvSpPr/>
          <p:nvPr/>
        </p:nvSpPr>
        <p:spPr>
          <a:xfrm>
            <a:off x="7075854" y="3335665"/>
            <a:ext cx="3847089" cy="329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단순하면서도 능동적이고 전략적인 플레이 방식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21EC9-0366-6A27-056C-4C76E3BB69D0}"/>
              </a:ext>
            </a:extLst>
          </p:cNvPr>
          <p:cNvSpPr txBox="1"/>
          <p:nvPr/>
        </p:nvSpPr>
        <p:spPr>
          <a:xfrm>
            <a:off x="3603539" y="3081543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뱀파이어 </a:t>
            </a:r>
            <a:r>
              <a:rPr lang="ko-KR" altLang="en-US" sz="1000" dirty="0" err="1"/>
              <a:t>서바이버즈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15FB85-74B4-89DA-E911-4ECF4BE95714}"/>
              </a:ext>
            </a:extLst>
          </p:cNvPr>
          <p:cNvSpPr txBox="1"/>
          <p:nvPr/>
        </p:nvSpPr>
        <p:spPr>
          <a:xfrm>
            <a:off x="9871699" y="3089443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메이플스토리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5F0107E-5CC6-49DC-A4F9-55B95C477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006" y="788265"/>
            <a:ext cx="4160787" cy="2343910"/>
          </a:xfrm>
          <a:prstGeom prst="rect">
            <a:avLst/>
          </a:prstGeom>
        </p:spPr>
      </p:pic>
      <p:sp>
        <p:nvSpPr>
          <p:cNvPr id="27" name="더하기 기호 26">
            <a:extLst>
              <a:ext uri="{FF2B5EF4-FFF2-40B4-BE49-F238E27FC236}">
                <a16:creationId xmlns:a16="http://schemas.microsoft.com/office/drawing/2014/main" id="{2CC07F26-CD1E-0414-09FE-F2B065FBC2B7}"/>
              </a:ext>
            </a:extLst>
          </p:cNvPr>
          <p:cNvSpPr/>
          <p:nvPr/>
        </p:nvSpPr>
        <p:spPr>
          <a:xfrm>
            <a:off x="5763491" y="1616364"/>
            <a:ext cx="683491" cy="70196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같음 기호 27">
            <a:extLst>
              <a:ext uri="{FF2B5EF4-FFF2-40B4-BE49-F238E27FC236}">
                <a16:creationId xmlns:a16="http://schemas.microsoft.com/office/drawing/2014/main" id="{BC601ABD-3472-A2CF-9113-6A1CDBE84A09}"/>
              </a:ext>
            </a:extLst>
          </p:cNvPr>
          <p:cNvSpPr/>
          <p:nvPr/>
        </p:nvSpPr>
        <p:spPr>
          <a:xfrm rot="5400000">
            <a:off x="5724285" y="3795755"/>
            <a:ext cx="761900" cy="701963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3BADCE-6C9E-FFFE-262C-B49286DF5306}"/>
              </a:ext>
            </a:extLst>
          </p:cNvPr>
          <p:cNvSpPr/>
          <p:nvPr/>
        </p:nvSpPr>
        <p:spPr>
          <a:xfrm>
            <a:off x="3394363" y="5161297"/>
            <a:ext cx="5403273" cy="761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능동적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이고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전략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적인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뱀서라이크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장르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액션 캐주얼 핵 앤 슬래시 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6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18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8245384" y="27612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9281359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컨셉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7E5FB-54EC-257F-5D0C-C9AE5B67CC28}"/>
              </a:ext>
            </a:extLst>
          </p:cNvPr>
          <p:cNvSpPr txBox="1"/>
          <p:nvPr/>
        </p:nvSpPr>
        <p:spPr>
          <a:xfrm>
            <a:off x="11353309" y="27438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시놉시스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F17DF-95B6-70AB-A859-F22FF41EE10C}"/>
              </a:ext>
            </a:extLst>
          </p:cNvPr>
          <p:cNvSpPr txBox="1"/>
          <p:nvPr/>
        </p:nvSpPr>
        <p:spPr>
          <a:xfrm>
            <a:off x="10317334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092B39-77FD-5C83-4445-2503819D61E8}"/>
              </a:ext>
            </a:extLst>
          </p:cNvPr>
          <p:cNvSpPr/>
          <p:nvPr/>
        </p:nvSpPr>
        <p:spPr>
          <a:xfrm>
            <a:off x="4434838" y="2634121"/>
            <a:ext cx="3322323" cy="5663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뱀파이어 </a:t>
            </a:r>
            <a:r>
              <a:rPr lang="ko-KR" altLang="en-US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서바이버즈</a:t>
            </a:r>
            <a:endParaRPr lang="en-US" altLang="ko-KR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전체적인 게임의 구조와 틀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컨셉을 참고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F695DF-CD60-9716-C01D-7F2BA025F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69" y="716480"/>
            <a:ext cx="5725262" cy="1785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67E749-ABCE-C5DA-C73F-7EFCFEAF12EF}"/>
              </a:ext>
            </a:extLst>
          </p:cNvPr>
          <p:cNvSpPr/>
          <p:nvPr/>
        </p:nvSpPr>
        <p:spPr>
          <a:xfrm>
            <a:off x="1876595" y="5955918"/>
            <a:ext cx="2291078" cy="5663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탕탕특공대</a:t>
            </a:r>
            <a:endParaRPr lang="en-US" altLang="ko-KR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게임의 컨셉 및 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BM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참고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A40C78F-F410-82B6-616D-E919B53C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34" y="3375376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6942211-5082-7E70-9D4C-0A32400EA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20" y="3351986"/>
            <a:ext cx="4105950" cy="248518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457454-C514-6B6C-C0F3-0AE5D4035CFE}"/>
              </a:ext>
            </a:extLst>
          </p:cNvPr>
          <p:cNvSpPr/>
          <p:nvPr/>
        </p:nvSpPr>
        <p:spPr>
          <a:xfrm>
            <a:off x="7075984" y="5955918"/>
            <a:ext cx="2950822" cy="5663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메이플스토리</a:t>
            </a:r>
            <a:endParaRPr lang="en-US" altLang="ko-KR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주도적인 플레이 방식 및 스킬 참고</a:t>
            </a:r>
          </a:p>
        </p:txBody>
      </p:sp>
    </p:spTree>
    <p:extLst>
      <p:ext uri="{BB962C8B-B14F-4D97-AF65-F5344CB8AC3E}">
        <p14:creationId xmlns:p14="http://schemas.microsoft.com/office/powerpoint/2010/main" val="255308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18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8245384" y="27612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9281359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컨셉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7E5FB-54EC-257F-5D0C-C9AE5B67CC28}"/>
              </a:ext>
            </a:extLst>
          </p:cNvPr>
          <p:cNvSpPr txBox="1"/>
          <p:nvPr/>
        </p:nvSpPr>
        <p:spPr>
          <a:xfrm>
            <a:off x="11353309" y="27438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시놉시스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F17DF-95B6-70AB-A859-F22FF41EE10C}"/>
              </a:ext>
            </a:extLst>
          </p:cNvPr>
          <p:cNvSpPr txBox="1"/>
          <p:nvPr/>
        </p:nvSpPr>
        <p:spPr>
          <a:xfrm>
            <a:off x="10317334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26CF06-7865-F93C-AA6A-EF4FEFCB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716856"/>
            <a:ext cx="6582694" cy="37247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FCA125-FF49-18F0-A621-3BA72F66D85D}"/>
              </a:ext>
            </a:extLst>
          </p:cNvPr>
          <p:cNvSpPr/>
          <p:nvPr/>
        </p:nvSpPr>
        <p:spPr>
          <a:xfrm>
            <a:off x="3038202" y="4848053"/>
            <a:ext cx="6115596" cy="16543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나날이 늘어나는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몬스터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수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어느덧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인류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감당할 수 없는 수준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되었다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오로지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생존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위해 몬스터의 수를 줄여 나가는 상황 속에서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어느 마법사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전장에 </a:t>
            </a:r>
            <a:r>
              <a: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홀로 섰다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오로지 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몬스터의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절멸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만을 위해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E009F-22C9-ECBD-7EBC-443105EFE5AE}"/>
              </a:ext>
            </a:extLst>
          </p:cNvPr>
          <p:cNvSpPr txBox="1"/>
          <p:nvPr/>
        </p:nvSpPr>
        <p:spPr>
          <a:xfrm>
            <a:off x="8387975" y="4421269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언디셈버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449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56A7ED-5F62-7933-A4FA-2D7A7BB1D8BC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0108943" y="27782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11144918" y="27617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1CFF0-57E4-8433-4FE8-06FD53AE0991}"/>
              </a:ext>
            </a:extLst>
          </p:cNvPr>
          <p:cNvSpPr txBox="1"/>
          <p:nvPr/>
        </p:nvSpPr>
        <p:spPr>
          <a:xfrm>
            <a:off x="-1" y="1"/>
            <a:ext cx="18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설명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3020BE-0C50-55C2-155D-B34D855E9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1" y="1925050"/>
            <a:ext cx="5214504" cy="2931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A4A96D-EB0D-4F81-322F-CC05DD0B63E7}"/>
              </a:ext>
            </a:extLst>
          </p:cNvPr>
          <p:cNvSpPr txBox="1"/>
          <p:nvPr/>
        </p:nvSpPr>
        <p:spPr>
          <a:xfrm>
            <a:off x="4884990" y="4856447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거신전기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EF7285-6575-2405-256D-16BD981197E8}"/>
              </a:ext>
            </a:extLst>
          </p:cNvPr>
          <p:cNvSpPr/>
          <p:nvPr/>
        </p:nvSpPr>
        <p:spPr>
          <a:xfrm>
            <a:off x="2043164" y="5102668"/>
            <a:ext cx="2443018" cy="337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스테이지 방식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진행된다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99CB485-3A10-E1BA-53D8-51276278A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81" y="1353123"/>
            <a:ext cx="5474645" cy="37638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31B269-235A-AA5F-78F9-65BEE68E8AE4}"/>
              </a:ext>
            </a:extLst>
          </p:cNvPr>
          <p:cNvSpPr txBox="1"/>
          <p:nvPr/>
        </p:nvSpPr>
        <p:spPr>
          <a:xfrm>
            <a:off x="10507956" y="5012822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탕탕특공대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A9231-68CF-3F56-64F2-64176BE9BF24}"/>
              </a:ext>
            </a:extLst>
          </p:cNvPr>
          <p:cNvSpPr/>
          <p:nvPr/>
        </p:nvSpPr>
        <p:spPr>
          <a:xfrm>
            <a:off x="6699457" y="5352956"/>
            <a:ext cx="4544291" cy="5315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스테이지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마다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다양한 </a:t>
            </a:r>
            <a:r>
              <a:rPr lang="ko-KR" altLang="en-US" sz="14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기믹과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몬스터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있고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각기 다른 공략 방법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존재한다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608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56A7ED-5F62-7933-A4FA-2D7A7BB1D8BC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0108943" y="27782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11144918" y="27617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1CFF0-57E4-8433-4FE8-06FD53AE0991}"/>
              </a:ext>
            </a:extLst>
          </p:cNvPr>
          <p:cNvSpPr txBox="1"/>
          <p:nvPr/>
        </p:nvSpPr>
        <p:spPr>
          <a:xfrm>
            <a:off x="-1" y="1"/>
            <a:ext cx="18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C68260-F434-6A91-77A8-523C221EB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86" y="881051"/>
            <a:ext cx="6906028" cy="43162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B8F0CA-CA3E-4A91-0756-74DFEFA87FEB}"/>
              </a:ext>
            </a:extLst>
          </p:cNvPr>
          <p:cNvSpPr/>
          <p:nvPr/>
        </p:nvSpPr>
        <p:spPr>
          <a:xfrm>
            <a:off x="3742804" y="5613978"/>
            <a:ext cx="47063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스테이지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따라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공략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방법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차이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존재한다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일정 시간 동안 버티거나 일정 수의 몬스터를 사냥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하는 등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771AA-333A-5E01-6688-64E9F33F88BD}"/>
              </a:ext>
            </a:extLst>
          </p:cNvPr>
          <p:cNvSpPr txBox="1"/>
          <p:nvPr/>
        </p:nvSpPr>
        <p:spPr>
          <a:xfrm>
            <a:off x="10433185" y="6611779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뱀파이어 </a:t>
            </a:r>
            <a:r>
              <a:rPr lang="ko-KR" altLang="en-US" sz="1000" dirty="0" err="1"/>
              <a:t>서바이버즈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0185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8E7C72-8EEA-2412-D204-0CEA57650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85" y="881050"/>
            <a:ext cx="6906027" cy="43277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56A7ED-5F62-7933-A4FA-2D7A7BB1D8BC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0108943" y="27782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11144918" y="27617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1CFF0-57E4-8433-4FE8-06FD53AE0991}"/>
              </a:ext>
            </a:extLst>
          </p:cNvPr>
          <p:cNvSpPr txBox="1"/>
          <p:nvPr/>
        </p:nvSpPr>
        <p:spPr>
          <a:xfrm>
            <a:off x="-1" y="1"/>
            <a:ext cx="18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771AA-333A-5E01-6688-64E9F33F88BD}"/>
              </a:ext>
            </a:extLst>
          </p:cNvPr>
          <p:cNvSpPr txBox="1"/>
          <p:nvPr/>
        </p:nvSpPr>
        <p:spPr>
          <a:xfrm>
            <a:off x="10433185" y="6611779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뱀파이어 </a:t>
            </a:r>
            <a:r>
              <a:rPr lang="ko-KR" altLang="en-US" sz="1000" dirty="0" err="1"/>
              <a:t>서바이버즈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9136A2-F8E1-4567-9894-C329F0DF6FBC}"/>
              </a:ext>
            </a:extLst>
          </p:cNvPr>
          <p:cNvSpPr/>
          <p:nvPr/>
        </p:nvSpPr>
        <p:spPr>
          <a:xfrm>
            <a:off x="3828764" y="5505102"/>
            <a:ext cx="4534472" cy="823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플레이어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스킬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선택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하고</a:t>
            </a:r>
            <a:endParaRPr lang="en-US" altLang="ko-KR" sz="1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게임 플레이 시에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직접 사용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해야 한다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여타 </a:t>
            </a:r>
            <a:r>
              <a:rPr lang="ko-KR" altLang="en-US" sz="14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뱀서라이크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게임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달리 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직접적인 스킬 사용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필요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754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426</Words>
  <Application>Microsoft Office PowerPoint</Application>
  <PresentationFormat>와이드스크린</PresentationFormat>
  <Paragraphs>112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AppleSDGothicNeo-Regular</vt:lpstr>
      <vt:lpstr>나눔스퀘어 Bold</vt:lpstr>
      <vt:lpstr>맑은 고딕</vt:lpstr>
      <vt:lpstr>함초롬돋움</vt:lpstr>
      <vt:lpstr>함초롬바탕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이석원</dc:creator>
  <cp:lastModifiedBy>이석원</cp:lastModifiedBy>
  <cp:revision>51</cp:revision>
  <dcterms:created xsi:type="dcterms:W3CDTF">2023-08-29T16:06:08Z</dcterms:created>
  <dcterms:modified xsi:type="dcterms:W3CDTF">2023-08-30T18:34:04Z</dcterms:modified>
</cp:coreProperties>
</file>